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79BA"/>
    <a:srgbClr val="D9D9D9"/>
    <a:srgbClr val="3B3838"/>
    <a:srgbClr val="67B4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4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AD325-EFCD-4034-BD50-825365BB8A93}" type="datetimeFigureOut">
              <a:rPr lang="de-DE" smtClean="0"/>
              <a:t>20.01.21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F94B7F-695C-4822-89CE-05B57537B7C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6701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B6D8B8-2DB5-4E0D-B922-D5CA37D83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95B60F-6A3F-4138-8D06-4A83B79D12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2104933-3718-484F-9BEB-2193C1173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E5B20-542A-4B64-A9F7-AEB005A4DC0C}" type="datetimeFigureOut">
              <a:rPr lang="de-DE" smtClean="0"/>
              <a:t>20.01.21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6B99F6-8DFB-4428-AD86-FE7C0C818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693D21-1D81-4DC1-ACBA-2D2D6F701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DBD45-9DC3-4BF4-9D2C-58B02D5208B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9785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F9E61E-C3D4-4754-BB39-AB18F90B8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FF8571A-1CA2-428A-9AC9-AF1BD2B422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47562D-4569-4F81-9687-E94A88A60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E5B20-542A-4B64-A9F7-AEB005A4DC0C}" type="datetimeFigureOut">
              <a:rPr lang="de-DE" smtClean="0"/>
              <a:t>20.01.21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B39F30-EE99-4B44-AE07-8AB824ACA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50B9F2E-0DC3-4AA6-A6FF-20AB12684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DBD45-9DC3-4BF4-9D2C-58B02D5208B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698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055FA0C-232D-4B0A-84A2-DD5B773888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4317169-334F-42FF-A8CA-79F6CF1875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760A76-B9A7-49DE-BC86-610B8FC40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E5B20-542A-4B64-A9F7-AEB005A4DC0C}" type="datetimeFigureOut">
              <a:rPr lang="de-DE" smtClean="0"/>
              <a:t>20.01.21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3BEEFE5-16B2-499D-99A3-EDEA33142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3922E5-8623-47E0-A4CB-2236C7E49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DBD45-9DC3-4BF4-9D2C-58B02D5208B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1252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81C643-4A0B-4974-A5A2-1145F803F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3700B5-4CEA-49F7-9979-AFE078264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1B0C2A-995E-4709-AD9A-0868DDD9D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E5B20-542A-4B64-A9F7-AEB005A4DC0C}" type="datetimeFigureOut">
              <a:rPr lang="de-DE" smtClean="0"/>
              <a:t>20.01.21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17F518-D7CA-4D95-A673-04DDC68A7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3450D7-FFBE-463B-AE7C-3E63E75F9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DBD45-9DC3-4BF4-9D2C-58B02D5208B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0662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A653F8-A47D-4594-ACE8-2B3DB616D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1DD254-8A0D-40C2-B83A-BA9B90567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5BE8D0-EBB6-4120-BEA0-07BEAF632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E5B20-542A-4B64-A9F7-AEB005A4DC0C}" type="datetimeFigureOut">
              <a:rPr lang="de-DE" smtClean="0"/>
              <a:t>20.01.21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2DBFA1-4BAF-4E8C-B120-08C278B2C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94FFF9-4C99-4D30-B79E-AA86967D3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DBD45-9DC3-4BF4-9D2C-58B02D5208B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5938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B6C09E-B475-4DB9-8BE1-59092B1D8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49D3BD-50C3-44DD-A888-FCBF4DBEA4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480708C-DF97-4B70-88BD-A39389EAD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769FCB3-7744-40BB-8A98-A0E8E9A8C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E5B20-542A-4B64-A9F7-AEB005A4DC0C}" type="datetimeFigureOut">
              <a:rPr lang="de-DE" smtClean="0"/>
              <a:t>20.01.21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D29E418-1DF2-434C-B270-DA5E109D0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57052E-88ED-47E8-A821-EFDAE6223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DBD45-9DC3-4BF4-9D2C-58B02D5208B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0168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F0BEEA-7D6D-4759-AB19-B9180E95B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3829F95-B21F-42A4-BFFE-36E84D0F9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D9A2819-51F1-456D-8AB4-E32B04E08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4D3C4CB-6D77-44B9-B41F-BED216847D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D5F4EF8-9149-47A6-BA8E-C54A41F86A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FDC2F6A-97CA-41F6-B266-9DD699E77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E5B20-542A-4B64-A9F7-AEB005A4DC0C}" type="datetimeFigureOut">
              <a:rPr lang="de-DE" smtClean="0"/>
              <a:t>20.01.21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4D304B3-69A5-4D4B-A36A-7F1BCB629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CFF6758-8043-4676-AD27-DDF9CF795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DBD45-9DC3-4BF4-9D2C-58B02D5208B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7275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73F066-1547-471D-B237-71CC29060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7BDF0DA-A55A-46C1-9357-A4649F60D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E5B20-542A-4B64-A9F7-AEB005A4DC0C}" type="datetimeFigureOut">
              <a:rPr lang="de-DE" smtClean="0"/>
              <a:t>20.01.21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58C9599-72DA-4D95-B4A2-C64C6A73A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0832B3-2FCB-4657-B1DD-5F2E14E5B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DBD45-9DC3-4BF4-9D2C-58B02D5208B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091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A27BC24-0B17-4E9C-84AE-72198A49C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E5B20-542A-4B64-A9F7-AEB005A4DC0C}" type="datetimeFigureOut">
              <a:rPr lang="de-DE" smtClean="0"/>
              <a:t>20.01.21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323C8A4-D2C8-4385-B583-280BE64EC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F4C96F-27B0-4B2B-B02C-839C2342A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DBD45-9DC3-4BF4-9D2C-58B02D5208B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2827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35C92A-F0CA-4FD7-B3C1-5134245B3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BB1C9A-90E9-43D2-AFBE-4A12325E5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55CC8E-EA33-45FE-919C-1F4ECCA49B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122FB68-1542-46AD-8824-3797CB023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E5B20-542A-4B64-A9F7-AEB005A4DC0C}" type="datetimeFigureOut">
              <a:rPr lang="de-DE" smtClean="0"/>
              <a:t>20.01.21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BB938B0-9341-477E-B816-E9D8A41BE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5D0F19-1204-490B-BBFE-D3DFD3FFC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DBD45-9DC3-4BF4-9D2C-58B02D5208B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7862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DF5C7D-30F0-4409-BC34-622A0E7A1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EF407B8-1DB6-4F09-BACA-041219A2B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81702D8-E9CB-464C-B9A5-405BD0B940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4DD63E3-4E2B-4689-84F3-2816E4AF7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E5B20-542A-4B64-A9F7-AEB005A4DC0C}" type="datetimeFigureOut">
              <a:rPr lang="de-DE" smtClean="0"/>
              <a:t>20.01.21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00E57AB-1DE4-4AF7-AB00-7C89A0208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DFD90FC-6DF3-4651-84BE-86F89084C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DBD45-9DC3-4BF4-9D2C-58B02D5208B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9364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5D5A226-6F73-4D78-9142-2706AB674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6BC84DB-220E-4234-9097-270F00E02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BAC0496-67FB-4F44-861B-6F9DBB93E8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3E5B20-542A-4B64-A9F7-AEB005A4DC0C}" type="datetimeFigureOut">
              <a:rPr lang="de-DE" smtClean="0"/>
              <a:t>20.01.21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EAD08D-B530-4CEC-A0B7-25F76596A3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6DDC25-DBC3-4032-A2B9-AC6C302B6F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DBD45-9DC3-4BF4-9D2C-58B02D5208B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449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204AD9-5BD1-4D3F-A71E-75579F18A7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Group 10 Project Pitch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847B14D-77B4-423D-8FBD-56F26C9B09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January</a:t>
            </a:r>
            <a:r>
              <a:rPr lang="de-DE" dirty="0"/>
              <a:t> 20th 2021 </a:t>
            </a:r>
          </a:p>
        </p:txBody>
      </p:sp>
    </p:spTree>
    <p:extLst>
      <p:ext uri="{BB962C8B-B14F-4D97-AF65-F5344CB8AC3E}">
        <p14:creationId xmlns:p14="http://schemas.microsoft.com/office/powerpoint/2010/main" val="2863864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F2F310-8E34-4AA2-B482-9E0A12593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The Team </a:t>
            </a:r>
          </a:p>
        </p:txBody>
      </p: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099DBA86-4BD9-412A-BFE8-643BBEEE6ABE}"/>
              </a:ext>
            </a:extLst>
          </p:cNvPr>
          <p:cNvGrpSpPr/>
          <p:nvPr/>
        </p:nvGrpSpPr>
        <p:grpSpPr>
          <a:xfrm>
            <a:off x="1912787" y="2097254"/>
            <a:ext cx="1223785" cy="3859418"/>
            <a:chOff x="838200" y="2097254"/>
            <a:chExt cx="1223785" cy="3859418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9ED4AEFC-96E8-468A-AE4B-39ADF6643258}"/>
                </a:ext>
              </a:extLst>
            </p:cNvPr>
            <p:cNvGrpSpPr/>
            <p:nvPr/>
          </p:nvGrpSpPr>
          <p:grpSpPr>
            <a:xfrm>
              <a:off x="838200" y="2097254"/>
              <a:ext cx="1223785" cy="1638732"/>
              <a:chOff x="838200" y="2471327"/>
              <a:chExt cx="1223785" cy="1638732"/>
            </a:xfrm>
          </p:grpSpPr>
          <p:pic>
            <p:nvPicPr>
              <p:cNvPr id="5" name="Grafik 4" descr="Ein Bild, das Person enthält.&#10;&#10;Automatisch generierte Beschreibung">
                <a:extLst>
                  <a:ext uri="{FF2B5EF4-FFF2-40B4-BE49-F238E27FC236}">
                    <a16:creationId xmlns:a16="http://schemas.microsoft.com/office/drawing/2014/main" id="{C2469780-5609-488E-B434-050E1FCDAC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485" t="1819" r="485" b="18132"/>
              <a:stretch/>
            </p:blipFill>
            <p:spPr>
              <a:xfrm>
                <a:off x="838200" y="2471327"/>
                <a:ext cx="1223785" cy="1223785"/>
              </a:xfrm>
              <a:prstGeom prst="roundRect">
                <a:avLst/>
              </a:prstGeom>
            </p:spPr>
          </p:pic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79BC1D21-8668-46C1-A44E-82B845975B42}"/>
                  </a:ext>
                </a:extLst>
              </p:cNvPr>
              <p:cNvSpPr txBox="1"/>
              <p:nvPr/>
            </p:nvSpPr>
            <p:spPr>
              <a:xfrm>
                <a:off x="868201" y="3740727"/>
                <a:ext cx="11637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</a:rPr>
                  <a:t>Adeline</a:t>
                </a:r>
              </a:p>
            </p:txBody>
          </p:sp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C4778EE5-5AF4-4859-AA84-AE30BA84B2CF}"/>
                </a:ext>
              </a:extLst>
            </p:cNvPr>
            <p:cNvGrpSpPr/>
            <p:nvPr/>
          </p:nvGrpSpPr>
          <p:grpSpPr>
            <a:xfrm>
              <a:off x="838200" y="4317940"/>
              <a:ext cx="1223785" cy="1638732"/>
              <a:chOff x="838200" y="2471327"/>
              <a:chExt cx="1223785" cy="1638732"/>
            </a:xfrm>
          </p:grpSpPr>
          <p:pic>
            <p:nvPicPr>
              <p:cNvPr id="9" name="Grafik 8" descr="Ein Bild, das Person enthält.&#10;&#10;Automatisch generierte Beschreibung">
                <a:extLst>
                  <a:ext uri="{FF2B5EF4-FFF2-40B4-BE49-F238E27FC236}">
                    <a16:creationId xmlns:a16="http://schemas.microsoft.com/office/drawing/2014/main" id="{D5B3AAA1-5F7B-4F47-B02C-68B500D633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485" t="1819" r="485" b="18132"/>
              <a:stretch/>
            </p:blipFill>
            <p:spPr>
              <a:xfrm>
                <a:off x="838200" y="2471327"/>
                <a:ext cx="1223785" cy="1223785"/>
              </a:xfrm>
              <a:prstGeom prst="roundRect">
                <a:avLst/>
              </a:prstGeom>
            </p:spPr>
          </p:pic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9A6BBC43-090A-4579-92E6-F9F1E27DC1D6}"/>
                  </a:ext>
                </a:extLst>
              </p:cNvPr>
              <p:cNvSpPr txBox="1"/>
              <p:nvPr/>
            </p:nvSpPr>
            <p:spPr>
              <a:xfrm>
                <a:off x="868201" y="3740727"/>
                <a:ext cx="11637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</a:rPr>
                  <a:t>Johann</a:t>
                </a:r>
                <a:r>
                  <a:rPr lang="de-DE" dirty="0"/>
                  <a:t> </a:t>
                </a:r>
              </a:p>
            </p:txBody>
          </p:sp>
        </p:grp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EF33C1DB-F329-4151-9F71-540792D727D2}"/>
              </a:ext>
            </a:extLst>
          </p:cNvPr>
          <p:cNvGrpSpPr/>
          <p:nvPr/>
        </p:nvGrpSpPr>
        <p:grpSpPr>
          <a:xfrm>
            <a:off x="3854089" y="2097254"/>
            <a:ext cx="1223785" cy="3859418"/>
            <a:chOff x="3415145" y="2097254"/>
            <a:chExt cx="1223785" cy="3859418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F1FF31B5-4A87-4FAD-9E3E-87CAD2F2B454}"/>
                </a:ext>
              </a:extLst>
            </p:cNvPr>
            <p:cNvGrpSpPr/>
            <p:nvPr/>
          </p:nvGrpSpPr>
          <p:grpSpPr>
            <a:xfrm>
              <a:off x="3415145" y="2097254"/>
              <a:ext cx="1223785" cy="1638732"/>
              <a:chOff x="838200" y="2471327"/>
              <a:chExt cx="1223785" cy="1638732"/>
            </a:xfrm>
          </p:grpSpPr>
          <p:pic>
            <p:nvPicPr>
              <p:cNvPr id="24" name="Grafik 23" descr="Ein Bild, das Person enthält.&#10;&#10;Automatisch generierte Beschreibung">
                <a:extLst>
                  <a:ext uri="{FF2B5EF4-FFF2-40B4-BE49-F238E27FC236}">
                    <a16:creationId xmlns:a16="http://schemas.microsoft.com/office/drawing/2014/main" id="{9635F302-DD42-4CC7-B4EF-FC5F15386D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485" t="1819" r="485" b="18132"/>
              <a:stretch/>
            </p:blipFill>
            <p:spPr>
              <a:xfrm>
                <a:off x="838200" y="2471327"/>
                <a:ext cx="1223785" cy="1223785"/>
              </a:xfrm>
              <a:prstGeom prst="roundRect">
                <a:avLst/>
              </a:prstGeom>
            </p:spPr>
          </p:pic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F06F910-5EDE-4F08-922E-06145175CA18}"/>
                  </a:ext>
                </a:extLst>
              </p:cNvPr>
              <p:cNvSpPr txBox="1"/>
              <p:nvPr/>
            </p:nvSpPr>
            <p:spPr>
              <a:xfrm>
                <a:off x="868201" y="3740727"/>
                <a:ext cx="11637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</a:rPr>
                  <a:t>Andreas</a:t>
                </a:r>
                <a:r>
                  <a:rPr lang="de-DE" dirty="0"/>
                  <a:t> </a:t>
                </a:r>
              </a:p>
            </p:txBody>
          </p:sp>
        </p:grp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871B3AF6-C785-4560-B487-CE2C9E9E7D90}"/>
                </a:ext>
              </a:extLst>
            </p:cNvPr>
            <p:cNvGrpSpPr/>
            <p:nvPr/>
          </p:nvGrpSpPr>
          <p:grpSpPr>
            <a:xfrm>
              <a:off x="3415145" y="4317940"/>
              <a:ext cx="1223785" cy="1638732"/>
              <a:chOff x="838200" y="2471327"/>
              <a:chExt cx="1223785" cy="1638732"/>
            </a:xfrm>
          </p:grpSpPr>
          <p:pic>
            <p:nvPicPr>
              <p:cNvPr id="27" name="Grafik 26" descr="Ein Bild, das Person enthält.&#10;&#10;Automatisch generierte Beschreibung">
                <a:extLst>
                  <a:ext uri="{FF2B5EF4-FFF2-40B4-BE49-F238E27FC236}">
                    <a16:creationId xmlns:a16="http://schemas.microsoft.com/office/drawing/2014/main" id="{3056E4EC-8464-4A8F-85C8-E92A51A2A7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485" t="1819" r="485" b="18132"/>
              <a:stretch/>
            </p:blipFill>
            <p:spPr>
              <a:xfrm>
                <a:off x="838200" y="2471327"/>
                <a:ext cx="1223785" cy="1223785"/>
              </a:xfrm>
              <a:prstGeom prst="roundRect">
                <a:avLst/>
              </a:prstGeom>
            </p:spPr>
          </p:pic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2F03FF3C-E482-427B-956A-0EE60A9EF0F7}"/>
                  </a:ext>
                </a:extLst>
              </p:cNvPr>
              <p:cNvSpPr txBox="1"/>
              <p:nvPr/>
            </p:nvSpPr>
            <p:spPr>
              <a:xfrm>
                <a:off x="868201" y="3740727"/>
                <a:ext cx="11637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</a:rPr>
                  <a:t>Tobias</a:t>
                </a:r>
                <a:r>
                  <a:rPr lang="de-DE" dirty="0"/>
                  <a:t> </a:t>
                </a:r>
              </a:p>
            </p:txBody>
          </p:sp>
        </p:grp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1BC06297-0A2A-4F36-ABCB-73E08F62C7BC}"/>
              </a:ext>
            </a:extLst>
          </p:cNvPr>
          <p:cNvGrpSpPr/>
          <p:nvPr/>
        </p:nvGrpSpPr>
        <p:grpSpPr>
          <a:xfrm>
            <a:off x="5795391" y="2097254"/>
            <a:ext cx="1223785" cy="3859418"/>
            <a:chOff x="5891150" y="2097254"/>
            <a:chExt cx="1223785" cy="3859418"/>
          </a:xfrm>
        </p:grpSpPr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765D213E-9B99-4002-A2A2-CE77CD76ACD7}"/>
                </a:ext>
              </a:extLst>
            </p:cNvPr>
            <p:cNvGrpSpPr/>
            <p:nvPr/>
          </p:nvGrpSpPr>
          <p:grpSpPr>
            <a:xfrm>
              <a:off x="5891150" y="2097254"/>
              <a:ext cx="1223785" cy="1638732"/>
              <a:chOff x="838200" y="2471327"/>
              <a:chExt cx="1223785" cy="1638732"/>
            </a:xfrm>
          </p:grpSpPr>
          <p:pic>
            <p:nvPicPr>
              <p:cNvPr id="30" name="Grafik 29" descr="Ein Bild, das Person enthält.&#10;&#10;Automatisch generierte Beschreibung">
                <a:extLst>
                  <a:ext uri="{FF2B5EF4-FFF2-40B4-BE49-F238E27FC236}">
                    <a16:creationId xmlns:a16="http://schemas.microsoft.com/office/drawing/2014/main" id="{818C25C0-BD0D-4954-B549-386A205F56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485" t="1819" r="485" b="18132"/>
              <a:stretch/>
            </p:blipFill>
            <p:spPr>
              <a:xfrm>
                <a:off x="838200" y="2471327"/>
                <a:ext cx="1223785" cy="1223785"/>
              </a:xfrm>
              <a:prstGeom prst="roundRect">
                <a:avLst/>
              </a:prstGeom>
            </p:spPr>
          </p:pic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DBFD1929-9388-4E38-AF2B-BF50586AAE2F}"/>
                  </a:ext>
                </a:extLst>
              </p:cNvPr>
              <p:cNvSpPr txBox="1"/>
              <p:nvPr/>
            </p:nvSpPr>
            <p:spPr>
              <a:xfrm>
                <a:off x="868201" y="3740727"/>
                <a:ext cx="11637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dirty="0">
                    <a:solidFill>
                      <a:schemeClr val="bg1"/>
                    </a:solidFill>
                  </a:rPr>
                  <a:t>Igor</a:t>
                </a:r>
                <a:r>
                  <a:rPr lang="de-DE" dirty="0"/>
                  <a:t> </a:t>
                </a:r>
              </a:p>
            </p:txBody>
          </p:sp>
        </p:grpSp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00931E10-2E6E-4C80-901B-E5021F77445C}"/>
                </a:ext>
              </a:extLst>
            </p:cNvPr>
            <p:cNvGrpSpPr/>
            <p:nvPr/>
          </p:nvGrpSpPr>
          <p:grpSpPr>
            <a:xfrm>
              <a:off x="5891150" y="4317940"/>
              <a:ext cx="1223785" cy="1638732"/>
              <a:chOff x="838200" y="2471327"/>
              <a:chExt cx="1223785" cy="1638732"/>
            </a:xfrm>
          </p:grpSpPr>
          <p:pic>
            <p:nvPicPr>
              <p:cNvPr id="33" name="Grafik 32" descr="Ein Bild, das Person enthält.&#10;&#10;Automatisch generierte Beschreibung">
                <a:extLst>
                  <a:ext uri="{FF2B5EF4-FFF2-40B4-BE49-F238E27FC236}">
                    <a16:creationId xmlns:a16="http://schemas.microsoft.com/office/drawing/2014/main" id="{1DE9EC24-A9C6-45FF-BA00-3B16F5C8C0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485" t="1819" r="485" b="18132"/>
              <a:stretch/>
            </p:blipFill>
            <p:spPr>
              <a:xfrm>
                <a:off x="838200" y="2471327"/>
                <a:ext cx="1223785" cy="1223785"/>
              </a:xfrm>
              <a:prstGeom prst="roundRect">
                <a:avLst/>
              </a:prstGeom>
            </p:spPr>
          </p:pic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6775101B-52FE-4C0E-A5DB-5246D279BFA8}"/>
                  </a:ext>
                </a:extLst>
              </p:cNvPr>
              <p:cNvSpPr txBox="1"/>
              <p:nvPr/>
            </p:nvSpPr>
            <p:spPr>
              <a:xfrm>
                <a:off x="868201" y="3740727"/>
                <a:ext cx="11637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dirty="0" err="1">
                    <a:solidFill>
                      <a:schemeClr val="bg1"/>
                    </a:solidFill>
                  </a:rPr>
                  <a:t>Papul</a:t>
                </a:r>
                <a:r>
                  <a:rPr lang="de-DE" dirty="0"/>
                  <a:t> </a:t>
                </a:r>
              </a:p>
            </p:txBody>
          </p:sp>
        </p:grp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A45F18D9-AAB4-43E6-9B36-B6E153FA1D1F}"/>
              </a:ext>
            </a:extLst>
          </p:cNvPr>
          <p:cNvGrpSpPr/>
          <p:nvPr/>
        </p:nvGrpSpPr>
        <p:grpSpPr>
          <a:xfrm>
            <a:off x="8251955" y="2916620"/>
            <a:ext cx="1223785" cy="1638732"/>
            <a:chOff x="838200" y="2471327"/>
            <a:chExt cx="1223785" cy="1638732"/>
          </a:xfrm>
        </p:grpSpPr>
        <p:pic>
          <p:nvPicPr>
            <p:cNvPr id="39" name="Grafik 38" descr="Ein Bild, das Person enthält.&#10;&#10;Automatisch generierte Beschreibung">
              <a:extLst>
                <a:ext uri="{FF2B5EF4-FFF2-40B4-BE49-F238E27FC236}">
                  <a16:creationId xmlns:a16="http://schemas.microsoft.com/office/drawing/2014/main" id="{9F1E08FC-0BD5-4352-9FC4-1DC9CC0B87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85" t="1819" r="485" b="18132"/>
            <a:stretch/>
          </p:blipFill>
          <p:spPr>
            <a:xfrm>
              <a:off x="838200" y="2471327"/>
              <a:ext cx="1223785" cy="1223785"/>
            </a:xfrm>
            <a:prstGeom prst="roundRect">
              <a:avLst/>
            </a:prstGeom>
          </p:spPr>
        </p:pic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6DFA17AC-9F63-441E-8F6D-878680794A10}"/>
                </a:ext>
              </a:extLst>
            </p:cNvPr>
            <p:cNvSpPr txBox="1"/>
            <p:nvPr/>
          </p:nvSpPr>
          <p:spPr>
            <a:xfrm>
              <a:off x="868201" y="3740727"/>
              <a:ext cx="11637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chemeClr val="bg1"/>
                  </a:solidFill>
                </a:rPr>
                <a:t>Marco</a:t>
              </a:r>
              <a:r>
                <a:rPr lang="de-DE" dirty="0"/>
                <a:t>  </a:t>
              </a:r>
            </a:p>
          </p:txBody>
        </p:sp>
      </p:grpSp>
      <p:pic>
        <p:nvPicPr>
          <p:cNvPr id="1026" name="Picture 2" descr="Profile photo for Marco Pawlowski">
            <a:extLst>
              <a:ext uri="{FF2B5EF4-FFF2-40B4-BE49-F238E27FC236}">
                <a16:creationId xmlns:a16="http://schemas.microsoft.com/office/drawing/2014/main" id="{B4DC62E6-27C2-7E44-8918-45F02E89C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956" y="2948124"/>
            <a:ext cx="1223785" cy="1223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ofile photo for Johann">
            <a:extLst>
              <a:ext uri="{FF2B5EF4-FFF2-40B4-BE49-F238E27FC236}">
                <a16:creationId xmlns:a16="http://schemas.microsoft.com/office/drawing/2014/main" id="{1AD328F0-614E-574B-8098-E623BB6EF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787" y="4317939"/>
            <a:ext cx="1223785" cy="1223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ofile photo for Igor Abdrakhmanov">
            <a:extLst>
              <a:ext uri="{FF2B5EF4-FFF2-40B4-BE49-F238E27FC236}">
                <a16:creationId xmlns:a16="http://schemas.microsoft.com/office/drawing/2014/main" id="{1BC45706-D980-394A-A0CD-406BD007C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391" y="2120061"/>
            <a:ext cx="1223785" cy="1223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rofile photo for Adeline">
            <a:extLst>
              <a:ext uri="{FF2B5EF4-FFF2-40B4-BE49-F238E27FC236}">
                <a16:creationId xmlns:a16="http://schemas.microsoft.com/office/drawing/2014/main" id="{C13F0279-EE31-D940-8938-283A9087E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269" y="2089453"/>
            <a:ext cx="1230303" cy="123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ofile photo for Andreas Heuermann">
            <a:extLst>
              <a:ext uri="{FF2B5EF4-FFF2-40B4-BE49-F238E27FC236}">
                <a16:creationId xmlns:a16="http://schemas.microsoft.com/office/drawing/2014/main" id="{4F14CB45-F9D7-FC45-847A-BF440032C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089" y="2075696"/>
            <a:ext cx="1223785" cy="1223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rofile photo for Tobias">
            <a:extLst>
              <a:ext uri="{FF2B5EF4-FFF2-40B4-BE49-F238E27FC236}">
                <a16:creationId xmlns:a16="http://schemas.microsoft.com/office/drawing/2014/main" id="{E10B57FA-F5AA-7B49-8289-0D7A924CC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984" y="4317939"/>
            <a:ext cx="1223785" cy="1223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rofile photo for Papul Ghosh">
            <a:extLst>
              <a:ext uri="{FF2B5EF4-FFF2-40B4-BE49-F238E27FC236}">
                <a16:creationId xmlns:a16="http://schemas.microsoft.com/office/drawing/2014/main" id="{D4C19FDB-7119-5D45-965E-F8F79608C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654" y="4329293"/>
            <a:ext cx="1223785" cy="1223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118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D8022-10F8-4A01-BB58-C5875ABFE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Our</a:t>
            </a:r>
            <a:r>
              <a:rPr lang="de-DE" dirty="0"/>
              <a:t> Project Partner </a:t>
            </a:r>
            <a:br>
              <a:rPr lang="de-DE" dirty="0"/>
            </a:br>
            <a:r>
              <a:rPr lang="de-DE" dirty="0"/>
              <a:t>Urban Waters 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49B82BBD-18B5-4F28-AAA0-2D626F3EBC46}"/>
              </a:ext>
            </a:extLst>
          </p:cNvPr>
          <p:cNvSpPr/>
          <p:nvPr/>
        </p:nvSpPr>
        <p:spPr>
          <a:xfrm rot="2700000">
            <a:off x="5237502" y="3460985"/>
            <a:ext cx="1222573" cy="1222573"/>
          </a:xfrm>
          <a:prstGeom prst="roundRect">
            <a:avLst/>
          </a:prstGeom>
          <a:solidFill>
            <a:srgbClr val="67B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B53A696-D7D6-4110-BF51-946D3FE5FF6D}"/>
              </a:ext>
            </a:extLst>
          </p:cNvPr>
          <p:cNvSpPr txBox="1"/>
          <p:nvPr/>
        </p:nvSpPr>
        <p:spPr>
          <a:xfrm>
            <a:off x="4987237" y="4936762"/>
            <a:ext cx="1728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Group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 Researchers, Planners &amp; </a:t>
            </a:r>
            <a:r>
              <a:rPr lang="de-DE" dirty="0" err="1">
                <a:solidFill>
                  <a:schemeClr val="bg1"/>
                </a:solidFill>
              </a:rPr>
              <a:t>practitioners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17639E5B-E98C-4D20-B627-FCDCCCAFFCAB}"/>
              </a:ext>
            </a:extLst>
          </p:cNvPr>
          <p:cNvSpPr/>
          <p:nvPr/>
        </p:nvSpPr>
        <p:spPr>
          <a:xfrm rot="2700000">
            <a:off x="8291470" y="3460985"/>
            <a:ext cx="1222573" cy="1222573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45FFAD1-5935-4389-A181-0E5F27D5F8FA}"/>
              </a:ext>
            </a:extLst>
          </p:cNvPr>
          <p:cNvSpPr txBox="1"/>
          <p:nvPr/>
        </p:nvSpPr>
        <p:spPr>
          <a:xfrm>
            <a:off x="8032389" y="4936762"/>
            <a:ext cx="17289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Focus on </a:t>
            </a:r>
            <a:r>
              <a:rPr lang="de-DE" dirty="0" err="1">
                <a:solidFill>
                  <a:schemeClr val="bg1"/>
                </a:solidFill>
              </a:rPr>
              <a:t>ecological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potentials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water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sources</a:t>
            </a:r>
            <a:r>
              <a:rPr lang="de-DE" dirty="0">
                <a:solidFill>
                  <a:schemeClr val="bg1"/>
                </a:solidFill>
              </a:rPr>
              <a:t> in </a:t>
            </a:r>
            <a:r>
              <a:rPr lang="de-DE" dirty="0" err="1">
                <a:solidFill>
                  <a:schemeClr val="bg1"/>
                </a:solidFill>
              </a:rPr>
              <a:t>cities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478151AC-6E59-4D65-8A36-8FF0D4021536}"/>
              </a:ext>
            </a:extLst>
          </p:cNvPr>
          <p:cNvSpPr/>
          <p:nvPr/>
        </p:nvSpPr>
        <p:spPr>
          <a:xfrm rot="2700000">
            <a:off x="2189411" y="3460985"/>
            <a:ext cx="1222573" cy="1222573"/>
          </a:xfrm>
          <a:prstGeom prst="roundRect">
            <a:avLst/>
          </a:prstGeom>
          <a:solidFill>
            <a:srgbClr val="277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E3401C4-826D-415E-A738-740103D706C6}"/>
              </a:ext>
            </a:extLst>
          </p:cNvPr>
          <p:cNvSpPr txBox="1"/>
          <p:nvPr/>
        </p:nvSpPr>
        <p:spPr>
          <a:xfrm>
            <a:off x="1942085" y="4936762"/>
            <a:ext cx="1728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Founded</a:t>
            </a:r>
            <a:r>
              <a:rPr lang="de-DE" dirty="0">
                <a:solidFill>
                  <a:schemeClr val="bg1"/>
                </a:solidFill>
              </a:rPr>
              <a:t> in Bremen, </a:t>
            </a:r>
            <a:r>
              <a:rPr lang="de-DE" dirty="0" err="1">
                <a:solidFill>
                  <a:schemeClr val="bg1"/>
                </a:solidFill>
              </a:rPr>
              <a:t>globally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active</a:t>
            </a:r>
            <a:r>
              <a:rPr lang="de-DE" dirty="0">
                <a:solidFill>
                  <a:schemeClr val="bg1"/>
                </a:solidFill>
              </a:rPr>
              <a:t> NGO </a:t>
            </a:r>
          </a:p>
        </p:txBody>
      </p:sp>
      <p:pic>
        <p:nvPicPr>
          <p:cNvPr id="4" name="Picture 6" descr="Urban Waters Consulting GmbH | International Consultants | Germany">
            <a:extLst>
              <a:ext uri="{FF2B5EF4-FFF2-40B4-BE49-F238E27FC236}">
                <a16:creationId xmlns:a16="http://schemas.microsoft.com/office/drawing/2014/main" id="{E804DB5D-873D-4BFB-BFC1-BDE8E1AD0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80445" y="1629108"/>
            <a:ext cx="1536685" cy="115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rafik 20" descr="Karte mit Ortsmarkierung mit einfarbiger Füllung">
            <a:extLst>
              <a:ext uri="{FF2B5EF4-FFF2-40B4-BE49-F238E27FC236}">
                <a16:creationId xmlns:a16="http://schemas.microsoft.com/office/drawing/2014/main" id="{65BEB975-68DE-40CF-9B57-A27D2938F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43497" y="3615071"/>
            <a:ext cx="914400" cy="914400"/>
          </a:xfrm>
          <a:prstGeom prst="rect">
            <a:avLst/>
          </a:prstGeom>
        </p:spPr>
      </p:pic>
      <p:pic>
        <p:nvPicPr>
          <p:cNvPr id="23" name="Grafik 22" descr="Besprechung mit einfarbiger Füllung">
            <a:extLst>
              <a:ext uri="{FF2B5EF4-FFF2-40B4-BE49-F238E27FC236}">
                <a16:creationId xmlns:a16="http://schemas.microsoft.com/office/drawing/2014/main" id="{863560EA-DA8B-427C-AA69-B34CDE1E85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91588" y="3615071"/>
            <a:ext cx="914400" cy="914400"/>
          </a:xfrm>
          <a:prstGeom prst="rect">
            <a:avLst/>
          </a:prstGeom>
        </p:spPr>
      </p:pic>
      <p:pic>
        <p:nvPicPr>
          <p:cNvPr id="25" name="Grafik 24" descr="Tropfender Wasserhahn mit einfarbiger Füllung">
            <a:extLst>
              <a:ext uri="{FF2B5EF4-FFF2-40B4-BE49-F238E27FC236}">
                <a16:creationId xmlns:a16="http://schemas.microsoft.com/office/drawing/2014/main" id="{11613D7B-749A-4B06-9CE9-292FD76C94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39679" y="36150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958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693C2F-0CF6-43BA-B761-E0C8DD2F8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de-DE" dirty="0"/>
              <a:t>The Project </a:t>
            </a:r>
          </a:p>
        </p:txBody>
      </p:sp>
      <p:cxnSp>
        <p:nvCxnSpPr>
          <p:cNvPr id="21" name="Straight Arrow Connector 14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454212-BA9A-4453-B479-FD03C3DB8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434" y="2575034"/>
            <a:ext cx="4572000" cy="3462228"/>
          </a:xfrm>
        </p:spPr>
        <p:txBody>
          <a:bodyPr>
            <a:normAutofit lnSpcReduction="10000"/>
          </a:bodyPr>
          <a:lstStyle/>
          <a:p>
            <a:r>
              <a:rPr lang="de-DE" sz="1800" dirty="0"/>
              <a:t>Overall Goal </a:t>
            </a:r>
            <a:r>
              <a:rPr lang="de-DE" sz="1800" dirty="0" err="1"/>
              <a:t>of</a:t>
            </a:r>
            <a:r>
              <a:rPr lang="de-DE" sz="1800" dirty="0"/>
              <a:t> Urban Waters </a:t>
            </a:r>
            <a:r>
              <a:rPr lang="de-DE" sz="1800" dirty="0" err="1"/>
              <a:t>project</a:t>
            </a:r>
            <a:r>
              <a:rPr lang="de-DE" sz="1800" dirty="0"/>
              <a:t>: </a:t>
            </a:r>
          </a:p>
          <a:p>
            <a:pPr lvl="1"/>
            <a:r>
              <a:rPr lang="en-US" sz="1800" dirty="0"/>
              <a:t>Minimizing operational cost for the sewage process (</a:t>
            </a:r>
            <a:r>
              <a:rPr lang="en-US" sz="1800" dirty="0" err="1"/>
              <a:t>eg.</a:t>
            </a:r>
            <a:r>
              <a:rPr lang="en-US" sz="1800" dirty="0"/>
              <a:t> in </a:t>
            </a:r>
            <a:r>
              <a:rPr lang="en-GB" sz="1800" dirty="0"/>
              <a:t>Mazar-e-Sharif</a:t>
            </a:r>
            <a:r>
              <a:rPr lang="en-US" sz="1800" dirty="0"/>
              <a:t>, Afghanistan)</a:t>
            </a:r>
          </a:p>
          <a:p>
            <a:pPr lvl="1"/>
            <a:r>
              <a:rPr lang="en-US" sz="1800" dirty="0"/>
              <a:t>Where to build new sewage plants? </a:t>
            </a:r>
          </a:p>
          <a:p>
            <a:pPr marL="457200" lvl="1" indent="0">
              <a:buNone/>
            </a:pPr>
            <a:endParaRPr lang="en-US" sz="1800" dirty="0"/>
          </a:p>
          <a:p>
            <a:r>
              <a:rPr lang="de-DE" sz="1800" dirty="0" err="1"/>
              <a:t>Our</a:t>
            </a:r>
            <a:r>
              <a:rPr lang="de-DE" sz="1800" dirty="0"/>
              <a:t> </a:t>
            </a:r>
            <a:r>
              <a:rPr lang="de-DE" sz="1800" dirty="0" err="1"/>
              <a:t>task</a:t>
            </a:r>
            <a:endParaRPr lang="de-DE" sz="1800" dirty="0"/>
          </a:p>
          <a:p>
            <a:pPr lvl="1"/>
            <a:r>
              <a:rPr lang="de-DE" sz="1800" dirty="0"/>
              <a:t>Write a code to </a:t>
            </a:r>
            <a:r>
              <a:rPr lang="de-DE" sz="1800" dirty="0" err="1"/>
              <a:t>calculate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center</a:t>
            </a:r>
            <a:r>
              <a:rPr lang="de-DE" sz="1800" dirty="0"/>
              <a:t> </a:t>
            </a:r>
            <a:r>
              <a:rPr lang="de-DE" sz="1800" dirty="0" err="1"/>
              <a:t>points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all </a:t>
            </a:r>
            <a:r>
              <a:rPr lang="de-DE" sz="1800" dirty="0" err="1"/>
              <a:t>city</a:t>
            </a:r>
            <a:r>
              <a:rPr lang="de-DE" sz="1800" dirty="0"/>
              <a:t> (</a:t>
            </a:r>
            <a:r>
              <a:rPr lang="de-DE" sz="1800" dirty="0" err="1"/>
              <a:t>sub</a:t>
            </a:r>
            <a:r>
              <a:rPr lang="de-DE" sz="1800" dirty="0"/>
              <a:t>)</a:t>
            </a:r>
            <a:r>
              <a:rPr lang="de-DE" sz="1800" dirty="0" err="1"/>
              <a:t>districts</a:t>
            </a:r>
            <a:r>
              <a:rPr lang="de-DE" sz="1800" dirty="0"/>
              <a:t> </a:t>
            </a:r>
          </a:p>
          <a:p>
            <a:pPr lvl="1"/>
            <a:r>
              <a:rPr lang="de-DE" sz="1800" dirty="0" err="1"/>
              <a:t>Automate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calculations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distance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time </a:t>
            </a:r>
            <a:r>
              <a:rPr lang="de-DE" sz="1800" dirty="0" err="1"/>
              <a:t>from</a:t>
            </a:r>
            <a:r>
              <a:rPr lang="de-DE" sz="1800" dirty="0"/>
              <a:t> </a:t>
            </a:r>
            <a:r>
              <a:rPr lang="de-DE" sz="1800" dirty="0" err="1"/>
              <a:t>given</a:t>
            </a:r>
            <a:r>
              <a:rPr lang="de-DE" sz="1800" dirty="0"/>
              <a:t> </a:t>
            </a:r>
            <a:r>
              <a:rPr lang="de-DE" sz="1800" dirty="0" err="1"/>
              <a:t>point</a:t>
            </a:r>
            <a:r>
              <a:rPr lang="de-DE" sz="1800" dirty="0"/>
              <a:t>(</a:t>
            </a:r>
            <a:r>
              <a:rPr lang="de-DE" sz="1800" dirty="0" err="1"/>
              <a:t>sewage</a:t>
            </a:r>
            <a:r>
              <a:rPr lang="de-DE" sz="1800" dirty="0"/>
              <a:t> plant)</a:t>
            </a:r>
          </a:p>
          <a:p>
            <a:pPr marL="457200" lvl="1" indent="0">
              <a:buNone/>
            </a:pPr>
            <a:endParaRPr lang="de-DE" sz="18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165B9FC-9400-4146-B3E3-5A105DB4B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57" r="27795" b="-1"/>
          <a:stretch/>
        </p:blipFill>
        <p:spPr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45768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ACDAD-36DD-4049-A09E-91C6B5A0F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Example:</a:t>
            </a:r>
            <a:br>
              <a:rPr lang="en-US" sz="50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Hamburg Administrative Districts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C9F19B98-D228-2D46-A0FC-E2348361C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1" r="-1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26936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4A21D9-4925-4EFA-87E8-A6801C03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The Plan 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BEFCA629-BA33-4DBD-98D4-2EFD4F45CA24}"/>
              </a:ext>
            </a:extLst>
          </p:cNvPr>
          <p:cNvCxnSpPr>
            <a:cxnSpLocks/>
          </p:cNvCxnSpPr>
          <p:nvPr/>
        </p:nvCxnSpPr>
        <p:spPr>
          <a:xfrm>
            <a:off x="1067912" y="4827060"/>
            <a:ext cx="10058400" cy="0"/>
          </a:xfrm>
          <a:prstGeom prst="line">
            <a:avLst/>
          </a:prstGeom>
          <a:ln w="47625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C25177C3-A9FE-4831-9AD4-74BAF06A18C3}"/>
              </a:ext>
            </a:extLst>
          </p:cNvPr>
          <p:cNvGrpSpPr/>
          <p:nvPr/>
        </p:nvGrpSpPr>
        <p:grpSpPr>
          <a:xfrm>
            <a:off x="1653245" y="1690688"/>
            <a:ext cx="1728980" cy="3106938"/>
            <a:chOff x="1372070" y="1690688"/>
            <a:chExt cx="1728980" cy="3106938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58495ADF-A3F3-4862-8B32-A6B48CC29B04}"/>
                </a:ext>
              </a:extLst>
            </p:cNvPr>
            <p:cNvSpPr txBox="1"/>
            <p:nvPr/>
          </p:nvSpPr>
          <p:spPr>
            <a:xfrm>
              <a:off x="1372070" y="1690688"/>
              <a:ext cx="17289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err="1">
                  <a:solidFill>
                    <a:schemeClr val="bg1"/>
                  </a:solidFill>
                </a:rPr>
                <a:t>Importing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geographic</a:t>
              </a:r>
              <a:r>
                <a:rPr lang="de-DE" dirty="0">
                  <a:solidFill>
                    <a:schemeClr val="bg1"/>
                  </a:solidFill>
                </a:rPr>
                <a:t> Data to Python </a:t>
              </a:r>
            </a:p>
          </p:txBody>
        </p: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089EC4A5-D70F-4A02-8D81-D3817C61E649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2236560" y="2614018"/>
              <a:ext cx="0" cy="2183608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CE39D086-23CE-4880-86E8-C54B4EB95F09}"/>
              </a:ext>
            </a:extLst>
          </p:cNvPr>
          <p:cNvSpPr txBox="1"/>
          <p:nvPr/>
        </p:nvSpPr>
        <p:spPr>
          <a:xfrm>
            <a:off x="5058613" y="1633626"/>
            <a:ext cx="2074772" cy="14773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Developing</a:t>
            </a:r>
            <a:r>
              <a:rPr lang="de-DE" dirty="0">
                <a:solidFill>
                  <a:schemeClr val="bg1"/>
                </a:solidFill>
              </a:rPr>
              <a:t> code to </a:t>
            </a:r>
            <a:r>
              <a:rPr lang="de-DE" dirty="0" err="1">
                <a:solidFill>
                  <a:schemeClr val="bg1"/>
                </a:solidFill>
              </a:rPr>
              <a:t>calculate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center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points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polygons</a:t>
            </a:r>
            <a:r>
              <a:rPr lang="de-DE" dirty="0">
                <a:solidFill>
                  <a:schemeClr val="bg1"/>
                </a:solidFill>
              </a:rPr>
              <a:t> (</a:t>
            </a:r>
            <a:r>
              <a:rPr lang="de-DE" dirty="0" err="1">
                <a:solidFill>
                  <a:schemeClr val="bg1"/>
                </a:solidFill>
              </a:rPr>
              <a:t>districts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FDF47DF-FDF9-4B6F-897D-D3D7C370FCAE}"/>
              </a:ext>
            </a:extLst>
          </p:cNvPr>
          <p:cNvCxnSpPr>
            <a:cxnSpLocks/>
          </p:cNvCxnSpPr>
          <p:nvPr/>
        </p:nvCxnSpPr>
        <p:spPr>
          <a:xfrm>
            <a:off x="6096000" y="2856666"/>
            <a:ext cx="0" cy="1940960"/>
          </a:xfrm>
          <a:prstGeom prst="line">
            <a:avLst/>
          </a:prstGeom>
          <a:ln w="222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68EE00C9-F256-4723-995B-00C8AEBD4DC6}"/>
              </a:ext>
            </a:extLst>
          </p:cNvPr>
          <p:cNvGrpSpPr/>
          <p:nvPr/>
        </p:nvGrpSpPr>
        <p:grpSpPr>
          <a:xfrm>
            <a:off x="8809774" y="1690688"/>
            <a:ext cx="1728980" cy="3164000"/>
            <a:chOff x="1372070" y="1633626"/>
            <a:chExt cx="1728980" cy="2610007"/>
          </a:xfrm>
        </p:grpSpPr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A27475DA-7113-4AC2-8D40-34AC1801E0E1}"/>
                </a:ext>
              </a:extLst>
            </p:cNvPr>
            <p:cNvSpPr txBox="1"/>
            <p:nvPr/>
          </p:nvSpPr>
          <p:spPr>
            <a:xfrm>
              <a:off x="1372070" y="1633626"/>
              <a:ext cx="1728980" cy="121865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de-DE" dirty="0" err="1">
                  <a:solidFill>
                    <a:schemeClr val="bg1"/>
                  </a:solidFill>
                </a:rPr>
                <a:t>Applying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the</a:t>
              </a:r>
              <a:r>
                <a:rPr lang="de-DE" dirty="0">
                  <a:solidFill>
                    <a:schemeClr val="bg1"/>
                  </a:solidFill>
                </a:rPr>
                <a:t> code to </a:t>
              </a:r>
              <a:r>
                <a:rPr lang="de-DE" dirty="0" err="1">
                  <a:solidFill>
                    <a:schemeClr val="bg1"/>
                  </a:solidFill>
                </a:rPr>
                <a:t>the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geographic</a:t>
              </a:r>
              <a:r>
                <a:rPr lang="de-DE" dirty="0">
                  <a:solidFill>
                    <a:schemeClr val="bg1"/>
                  </a:solidFill>
                </a:rPr>
                <a:t> Data </a:t>
              </a:r>
              <a:r>
                <a:rPr lang="de-DE" dirty="0" err="1">
                  <a:solidFill>
                    <a:schemeClr val="bg1"/>
                  </a:solidFill>
                </a:rPr>
                <a:t>of</a:t>
              </a:r>
              <a:r>
                <a:rPr lang="de-DE" dirty="0">
                  <a:solidFill>
                    <a:schemeClr val="bg1"/>
                  </a:solidFill>
                </a:rPr>
                <a:t> Masar-e Scharif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2617D74A-169D-42F9-91CC-33B8E147996D}"/>
                </a:ext>
              </a:extLst>
            </p:cNvPr>
            <p:cNvCxnSpPr>
              <a:cxnSpLocks/>
              <a:stCxn id="19" idx="2"/>
            </p:cNvCxnSpPr>
            <p:nvPr/>
          </p:nvCxnSpPr>
          <p:spPr>
            <a:xfrm>
              <a:off x="2236560" y="2852284"/>
              <a:ext cx="0" cy="1391349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01723FA1-7A9A-4382-9EC9-7589C870EB32}"/>
              </a:ext>
            </a:extLst>
          </p:cNvPr>
          <p:cNvSpPr txBox="1"/>
          <p:nvPr/>
        </p:nvSpPr>
        <p:spPr>
          <a:xfrm>
            <a:off x="203422" y="4956785"/>
            <a:ext cx="1728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January</a:t>
            </a:r>
            <a:r>
              <a:rPr lang="de-DE" dirty="0">
                <a:solidFill>
                  <a:schemeClr val="bg1"/>
                </a:solidFill>
              </a:rPr>
              <a:t> 2021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82AA1D2-3EE5-4D1F-BD09-C33692701761}"/>
              </a:ext>
            </a:extLst>
          </p:cNvPr>
          <p:cNvSpPr txBox="1"/>
          <p:nvPr/>
        </p:nvSpPr>
        <p:spPr>
          <a:xfrm>
            <a:off x="9981495" y="4956785"/>
            <a:ext cx="1728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March 2021</a:t>
            </a:r>
          </a:p>
        </p:txBody>
      </p:sp>
    </p:spTree>
    <p:extLst>
      <p:ext uri="{BB962C8B-B14F-4D97-AF65-F5344CB8AC3E}">
        <p14:creationId xmlns:p14="http://schemas.microsoft.com/office/powerpoint/2010/main" val="3718328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145</Words>
  <Application>Microsoft Macintosh PowerPoint</Application>
  <PresentationFormat>Widescreen</PresentationFormat>
  <Paragraphs>29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</vt:lpstr>
      <vt:lpstr>Group 10 Project Pitch</vt:lpstr>
      <vt:lpstr>The Team </vt:lpstr>
      <vt:lpstr>Our Project Partner  Urban Waters </vt:lpstr>
      <vt:lpstr>The Project </vt:lpstr>
      <vt:lpstr>Example: Hamburg Administrative Districts</vt:lpstr>
      <vt:lpstr>The Plan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group 10 </dc:title>
  <dc:creator>Johann Schuppe</dc:creator>
  <cp:lastModifiedBy>Kwa, Woon Hong</cp:lastModifiedBy>
  <cp:revision>6</cp:revision>
  <dcterms:created xsi:type="dcterms:W3CDTF">2021-01-15T14:59:42Z</dcterms:created>
  <dcterms:modified xsi:type="dcterms:W3CDTF">2021-01-20T09:05:49Z</dcterms:modified>
</cp:coreProperties>
</file>